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1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9" r:id="rId7"/>
    <p:sldId id="331" r:id="rId8"/>
    <p:sldId id="345" r:id="rId9"/>
    <p:sldId id="355" r:id="rId10"/>
    <p:sldId id="347" r:id="rId11"/>
    <p:sldId id="360" r:id="rId12"/>
    <p:sldId id="361" r:id="rId13"/>
    <p:sldId id="362" r:id="rId14"/>
    <p:sldId id="357" r:id="rId15"/>
    <p:sldId id="363" r:id="rId16"/>
    <p:sldId id="35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A536-CAC6-426B-9811-6C46A2694A12}" v="52" dt="2025-09-30T06:05:1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532385-F1BE-433D-A2B7-51970F5F3B0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1275E6-5133-4E8E-AD16-216F857C2246}">
      <dgm:prSet phldrT="[Text]" phldr="1"/>
      <dgm:spPr/>
      <dgm:t>
        <a:bodyPr/>
        <a:lstStyle/>
        <a:p>
          <a:endParaRPr lang="en-US" dirty="0"/>
        </a:p>
      </dgm:t>
    </dgm:pt>
    <dgm:pt modelId="{959D5A2B-F17F-4B38-82DA-514CB8C2CE6B}" type="parTrans" cxnId="{93951385-4C3A-460A-8431-0372C23E2367}">
      <dgm:prSet/>
      <dgm:spPr/>
      <dgm:t>
        <a:bodyPr/>
        <a:lstStyle/>
        <a:p>
          <a:endParaRPr lang="en-US"/>
        </a:p>
      </dgm:t>
    </dgm:pt>
    <dgm:pt modelId="{3A9CDD02-6B8E-473C-8E2D-B3A8708F0599}" type="sibTrans" cxnId="{93951385-4C3A-460A-8431-0372C23E2367}">
      <dgm:prSet/>
      <dgm:spPr/>
      <dgm:t>
        <a:bodyPr/>
        <a:lstStyle/>
        <a:p>
          <a:endParaRPr lang="en-US"/>
        </a:p>
      </dgm:t>
    </dgm:pt>
    <dgm:pt modelId="{F35DDD51-24BB-4CA3-B59E-43118013E72B}" type="pres">
      <dgm:prSet presAssocID="{34532385-F1BE-433D-A2B7-51970F5F3B03}" presName="diagram" presStyleCnt="0">
        <dgm:presLayoutVars>
          <dgm:dir/>
          <dgm:resizeHandles val="exact"/>
        </dgm:presLayoutVars>
      </dgm:prSet>
      <dgm:spPr/>
    </dgm:pt>
    <dgm:pt modelId="{72EFF58E-2A52-46BB-908C-2871D2D720CF}" type="pres">
      <dgm:prSet presAssocID="{1F1275E6-5133-4E8E-AD16-216F857C2246}" presName="node" presStyleLbl="node1" presStyleIdx="0" presStyleCnt="1">
        <dgm:presLayoutVars>
          <dgm:bulletEnabled val="1"/>
        </dgm:presLayoutVars>
      </dgm:prSet>
      <dgm:spPr/>
    </dgm:pt>
  </dgm:ptLst>
  <dgm:cxnLst>
    <dgm:cxn modelId="{DDC27F11-6E57-4D7F-ADD9-CDA463F81F47}" type="presOf" srcId="{34532385-F1BE-433D-A2B7-51970F5F3B03}" destId="{F35DDD51-24BB-4CA3-B59E-43118013E72B}" srcOrd="0" destOrd="0" presId="urn:microsoft.com/office/officeart/2005/8/layout/default"/>
    <dgm:cxn modelId="{93951385-4C3A-460A-8431-0372C23E2367}" srcId="{34532385-F1BE-433D-A2B7-51970F5F3B03}" destId="{1F1275E6-5133-4E8E-AD16-216F857C2246}" srcOrd="0" destOrd="0" parTransId="{959D5A2B-F17F-4B38-82DA-514CB8C2CE6B}" sibTransId="{3A9CDD02-6B8E-473C-8E2D-B3A8708F0599}"/>
    <dgm:cxn modelId="{AA8B0B87-500E-4935-8A62-66D6ED24F813}" type="presOf" srcId="{1F1275E6-5133-4E8E-AD16-216F857C2246}" destId="{72EFF58E-2A52-46BB-908C-2871D2D720CF}" srcOrd="0" destOrd="0" presId="urn:microsoft.com/office/officeart/2005/8/layout/default"/>
    <dgm:cxn modelId="{FD761E21-AF74-4905-963F-C20E95868128}" type="presParOf" srcId="{F35DDD51-24BB-4CA3-B59E-43118013E72B}" destId="{72EFF58E-2A52-46BB-908C-2871D2D720C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FF58E-2A52-46BB-908C-2871D2D720CF}">
      <dsp:nvSpPr>
        <dsp:cNvPr id="0" name=""/>
        <dsp:cNvSpPr/>
      </dsp:nvSpPr>
      <dsp:spPr>
        <a:xfrm>
          <a:off x="22" y="9157"/>
          <a:ext cx="45674" cy="27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2" y="9157"/>
        <a:ext cx="45674" cy="27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6762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2902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7212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378381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2299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5838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3387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2924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0428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28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303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91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26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43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40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95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9160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370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4962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426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456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0026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4467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B76A1E6-A6DA-406F-ABB2-C1BDDE6A08F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75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2" r:id="rId20"/>
    <p:sldLayoutId id="2147484113" r:id="rId21"/>
    <p:sldLayoutId id="2147484114" r:id="rId22"/>
    <p:sldLayoutId id="2147484115" r:id="rId23"/>
    <p:sldLayoutId id="2147484120" r:id="rId24"/>
    <p:sldLayoutId id="2147483683" r:id="rId25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9832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012726"/>
            <a:ext cx="6558491" cy="2630858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Project Title: CI/CD - DevOps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Duration</a:t>
            </a:r>
            <a:r>
              <a:rPr lang="en-US" sz="1800" dirty="0">
                <a:solidFill>
                  <a:schemeClr val="tx1"/>
                </a:solidFill>
              </a:rPr>
              <a:t>: 01/09/2025 –  30/09/2025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              Organization</a:t>
            </a:r>
            <a:r>
              <a:rPr lang="en-US" sz="1800" dirty="0">
                <a:solidFill>
                  <a:schemeClr val="tx1"/>
                </a:solidFill>
              </a:rPr>
              <a:t>: Sunbeam Institute Of Information Technology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Submitted by</a:t>
            </a:r>
            <a:r>
              <a:rPr lang="en-US" dirty="0">
                <a:solidFill>
                  <a:schemeClr val="tx1"/>
                </a:solidFill>
              </a:rPr>
              <a:t>: Neha Sanjay Kumbharde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89240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DBEE-0546-3A1C-1D4A-945C674E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4" y="2743200"/>
            <a:ext cx="6833419" cy="97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B97EC-D765-B4BC-80BC-CB3A3A59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20C40-D248-9B17-C40E-92DF113B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30B24-00AD-6A4A-30A2-F106A2996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7" y="702392"/>
            <a:ext cx="9536198" cy="53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3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09A-0CCA-127C-BE2F-7A9511C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— Monitoring with Prometheus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4B80-1FF0-529D-42AE-2B285CFFD4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effectLst/>
              </a:rPr>
              <a:t>Objectives: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</a:rPr>
              <a:t>Set up </a:t>
            </a:r>
            <a:r>
              <a:rPr lang="en-US" sz="2000" b="1" dirty="0">
                <a:solidFill>
                  <a:schemeClr val="tx1"/>
                </a:solidFill>
                <a:effectLst/>
              </a:rPr>
              <a:t>Prometheus</a:t>
            </a:r>
            <a:r>
              <a:rPr lang="en-US" sz="2000" dirty="0">
                <a:solidFill>
                  <a:schemeClr val="tx1"/>
                </a:solidFill>
                <a:effectLst/>
              </a:rPr>
              <a:t> and </a:t>
            </a:r>
            <a:r>
              <a:rPr lang="en-US" sz="2000" b="1" dirty="0">
                <a:solidFill>
                  <a:schemeClr val="tx1"/>
                </a:solidFill>
                <a:effectLst/>
              </a:rPr>
              <a:t>Grafana</a:t>
            </a:r>
            <a:r>
              <a:rPr lang="en-US" sz="2000" dirty="0">
                <a:solidFill>
                  <a:schemeClr val="tx1"/>
                </a:solidFill>
                <a:effectLst/>
              </a:rPr>
              <a:t> for monitoring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</a:rPr>
              <a:t>Create Dashboards and Alerts</a:t>
            </a:r>
          </a:p>
          <a:p>
            <a:endParaRPr lang="en-US" dirty="0"/>
          </a:p>
          <a:p>
            <a:r>
              <a:rPr lang="en-US" b="1" u="sng" dirty="0">
                <a:solidFill>
                  <a:schemeClr val="tx1"/>
                </a:solidFill>
              </a:rPr>
              <a:t>Technologies used</a:t>
            </a:r>
            <a:r>
              <a:rPr lang="en-US" u="sng" dirty="0">
                <a:solidFill>
                  <a:schemeClr val="tx1"/>
                </a:solidFill>
              </a:rPr>
              <a:t>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🔹 Prometheus, Grafana, </a:t>
            </a:r>
            <a:r>
              <a:rPr lang="en-US" sz="2000" dirty="0" err="1">
                <a:solidFill>
                  <a:schemeClr val="tx1"/>
                </a:solidFill>
              </a:rPr>
              <a:t>Alertmanager</a:t>
            </a:r>
            <a:r>
              <a:rPr lang="en-US" sz="2000" dirty="0">
                <a:solidFill>
                  <a:schemeClr val="tx1"/>
                </a:solidFill>
              </a:rPr>
              <a:t>, Monitoring &amp; Alerting 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CC02F-F551-6EB1-1C4A-81B0D97BD9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1F26-91CE-F111-ED6D-2B649BD28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F0DB71E-D38A-40D2-F8C8-116B89E60D0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394706" y="2725106"/>
            <a:ext cx="555356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Prometheus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Metrics collection (application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+ Kubernetes cluster monitoring)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Grafana</a:t>
            </a:r>
            <a:r>
              <a:rPr lang="en-US" sz="1800" u="sng" dirty="0">
                <a:solidFill>
                  <a:schemeClr val="tx1"/>
                </a:solidFill>
                <a:latin typeface="Garamond" panose="02020404030301010803" pitchFamily="18" charset="0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Dashboard visualization of metrics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Alerting</a:t>
            </a:r>
            <a:r>
              <a:rPr lang="en-US" sz="1800" u="sng" dirty="0">
                <a:solidFill>
                  <a:schemeClr val="tx1"/>
                </a:solidFill>
                <a:latin typeface="Garamond" panose="02020404030301010803" pitchFamily="18" charset="0"/>
              </a:rPr>
              <a:t>: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Prometheus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Alertmanager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+ Grafana Alerts        (Slack, Email, PagerDuty, etc.)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Integration with CI/CD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: Monitoring hooks with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ArgoCD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/GitHub Actions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5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4098-538C-E60D-6AC0-4E838B18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9764037" cy="9704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Final Architecture Overview</a:t>
            </a:r>
            <a:r>
              <a:rPr lang="en-US" dirty="0">
                <a:effectLst/>
              </a:rPr>
              <a:t>: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0B99A-C85B-A765-8E39-B9AAAADB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9042-D0A7-EF5A-CF2F-200B631F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4307-90ED-CBB4-0054-DC0B5BDB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20" y="1307568"/>
            <a:ext cx="6022791" cy="49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4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98323" y="-98596"/>
            <a:ext cx="12760572" cy="71778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882" y="3330405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Neha Sanjay Kumbharde</a:t>
            </a:r>
          </a:p>
          <a:p>
            <a:r>
              <a:rPr lang="en-US" dirty="0">
                <a:solidFill>
                  <a:schemeClr val="tx1"/>
                </a:solidFill>
              </a:rPr>
              <a:t>nehakumbharde1999@gmail.com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170629"/>
          </a:xfrm>
        </p:spPr>
        <p:txBody>
          <a:bodyPr anchor="b">
            <a:normAutofit/>
          </a:bodyPr>
          <a:lstStyle/>
          <a:p>
            <a:r>
              <a:rPr lang="en-US" dirty="0"/>
              <a:t>Agenda / Roadmap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3CBC363-364E-2A76-266C-2601EDB7D72E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5285432" y="3158688"/>
            <a:ext cx="66657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1 (01/09/2025):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Docker install, build Docker image, launch two containers (app + DB)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2 (09/09/2025):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Create two VMs, set up Kubernetes cluster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3 (12/09/2025):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Deploy application in Kubernetes (Deployment + Service)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4 (15/09/2025):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Add persistence (PV/PVC), set up CI/CD (GitHub Actions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ArgoCD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+ Helm)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5 (22/09/2025):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Monitoring with Prometheus + Grafana + Alerts, integrate with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9C3F-8D34-577D-BBEF-C9712F9B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73" y="303287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Day 01: Docker Setup and App Containerization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2CBB5-0E58-7DEB-19B3-ECB482C7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D63C2-FF2B-73DC-29C8-699AC713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60127B-02F8-38D1-D7A3-65197F5133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6990" y="1685680"/>
            <a:ext cx="99307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Operating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 Ubuntu/Debian (Linux base environment)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Containerization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 Docker (installing Docker Engine, Docker CLI, Docker Compose optional)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Dockerfile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 Used to create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custom Docker image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for the Todo app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Containers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       a)</a:t>
            </a:r>
            <a:r>
              <a:rPr lang="en-US" dirty="0"/>
              <a:t> One container for </a:t>
            </a:r>
            <a:r>
              <a:rPr lang="en-US" b="1" dirty="0"/>
              <a:t>database</a:t>
            </a:r>
            <a:r>
              <a:rPr lang="en-US" dirty="0"/>
              <a:t> (likely MySQL/Postgres/MongoDB)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       b) </a:t>
            </a:r>
            <a:r>
              <a:rPr lang="en-US" dirty="0"/>
              <a:t>One container for the </a:t>
            </a:r>
            <a:r>
              <a:rPr lang="en-US" b="1" dirty="0"/>
              <a:t>Todo app</a:t>
            </a:r>
            <a:r>
              <a:rPr lang="en-US" dirty="0"/>
              <a:t> (Flask/Django/Node.js app)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b="1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/>
              <a:t>Technologies used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🔹 Linux (Ubuntu/Debian), Docker, </a:t>
            </a:r>
            <a:r>
              <a:rPr lang="en-US" dirty="0" err="1"/>
              <a:t>Dockerfile</a:t>
            </a:r>
            <a:r>
              <a:rPr lang="en-US" dirty="0"/>
              <a:t>, Containerization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1371895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2526890"/>
            <a:ext cx="6419088" cy="3234813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2C36A-CD76-8E2E-3005-0E628D709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9" y="658761"/>
            <a:ext cx="11156025" cy="55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Day 2 — Kubernetes Cluster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84666"/>
            <a:ext cx="5696712" cy="6353785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700" b="1" dirty="0"/>
              <a:t>Virtual Machines (VMs)</a:t>
            </a:r>
            <a:r>
              <a:rPr lang="en-US" sz="1700" dirty="0"/>
              <a:t>: Created 2 VM instances (on local VirtualBox, VMware, or cloud like AWS/GCP/Azure)</a:t>
            </a:r>
          </a:p>
          <a:p>
            <a:r>
              <a:rPr lang="en-US" sz="1700" b="1" dirty="0"/>
              <a:t>Kubernetes (k8s)</a:t>
            </a:r>
            <a:r>
              <a:rPr lang="en-US" sz="1700" dirty="0"/>
              <a:t>: Installed and configured a Kubernetes cluster (using </a:t>
            </a:r>
            <a:r>
              <a:rPr lang="en-US" sz="1700" dirty="0" err="1"/>
              <a:t>kubeadm</a:t>
            </a:r>
            <a:r>
              <a:rPr lang="en-US" sz="1700" dirty="0"/>
              <a:t>, </a:t>
            </a:r>
            <a:r>
              <a:rPr lang="en-US" sz="1700" dirty="0" err="1"/>
              <a:t>minikube</a:t>
            </a:r>
            <a:r>
              <a:rPr lang="en-US" sz="1700" dirty="0"/>
              <a:t>, or kind)</a:t>
            </a:r>
          </a:p>
          <a:p>
            <a:r>
              <a:rPr lang="en-US" sz="1700" b="1" dirty="0"/>
              <a:t>Networking &amp; Cluster Management</a:t>
            </a:r>
            <a:r>
              <a:rPr lang="en-US" sz="1700" dirty="0"/>
              <a:t>: </a:t>
            </a:r>
            <a:r>
              <a:rPr lang="en-US" sz="1700" dirty="0" err="1"/>
              <a:t>kubeadm</a:t>
            </a:r>
            <a:r>
              <a:rPr lang="en-US" sz="1700" dirty="0"/>
              <a:t>, </a:t>
            </a:r>
            <a:r>
              <a:rPr lang="en-US" sz="1700" dirty="0" err="1"/>
              <a:t>kubectl</a:t>
            </a:r>
            <a:r>
              <a:rPr lang="en-US" sz="1700" dirty="0"/>
              <a:t> CLI</a:t>
            </a:r>
            <a:endParaRPr lang="en-US" b="1" dirty="0"/>
          </a:p>
          <a:p>
            <a:r>
              <a:rPr lang="en-US" sz="1800" b="1" u="sng" dirty="0"/>
              <a:t>Steps:</a:t>
            </a:r>
            <a:endParaRPr lang="en-US" sz="1800" u="sng" dirty="0"/>
          </a:p>
          <a:p>
            <a:r>
              <a:rPr lang="en-US" sz="1800" dirty="0"/>
              <a:t>Provision two VMs (could be on local VM hypervisor or cloud)</a:t>
            </a:r>
          </a:p>
          <a:p>
            <a:r>
              <a:rPr lang="en-US" sz="1800" dirty="0"/>
              <a:t>Install </a:t>
            </a:r>
            <a:r>
              <a:rPr lang="en-US" sz="1800" dirty="0" err="1"/>
              <a:t>kubeadm</a:t>
            </a:r>
            <a:r>
              <a:rPr lang="en-US" sz="1800" dirty="0"/>
              <a:t>, </a:t>
            </a:r>
            <a:r>
              <a:rPr lang="en-US" sz="1800" dirty="0" err="1"/>
              <a:t>kubelet</a:t>
            </a:r>
            <a:r>
              <a:rPr lang="en-US" sz="1800" dirty="0"/>
              <a:t>, </a:t>
            </a:r>
            <a:r>
              <a:rPr lang="en-US" sz="1800" dirty="0" err="1"/>
              <a:t>kubectl</a:t>
            </a:r>
            <a:r>
              <a:rPr lang="en-US" sz="1800" dirty="0"/>
              <a:t> on both</a:t>
            </a:r>
          </a:p>
          <a:p>
            <a:r>
              <a:rPr lang="en-US" sz="1800" dirty="0"/>
              <a:t>Initialize control-plane on VM1: </a:t>
            </a:r>
            <a:r>
              <a:rPr lang="en-US" sz="1800" dirty="0" err="1"/>
              <a:t>kubeadm</a:t>
            </a:r>
            <a:r>
              <a:rPr lang="en-US" sz="1800" dirty="0"/>
              <a:t> </a:t>
            </a:r>
            <a:r>
              <a:rPr lang="en-US" sz="1800" dirty="0" err="1"/>
              <a:t>init</a:t>
            </a:r>
            <a:r>
              <a:rPr lang="en-US" sz="1800" dirty="0"/>
              <a:t> ...</a:t>
            </a:r>
          </a:p>
          <a:p>
            <a:r>
              <a:rPr lang="en-US" sz="1800" dirty="0"/>
              <a:t>Join VM2 as worker: </a:t>
            </a:r>
            <a:r>
              <a:rPr lang="en-US" sz="1800" dirty="0" err="1"/>
              <a:t>kubeadm</a:t>
            </a:r>
            <a:r>
              <a:rPr lang="en-US" sz="1800" dirty="0"/>
              <a:t> join ...</a:t>
            </a:r>
          </a:p>
          <a:p>
            <a:r>
              <a:rPr lang="en-US" sz="1800" dirty="0"/>
              <a:t>Install a CNI (e.g. Calico, Flannel) for pod networking</a:t>
            </a:r>
          </a:p>
          <a:p>
            <a:r>
              <a:rPr lang="en-US" sz="1800" dirty="0"/>
              <a:t>Confirm nodes are Ready: </a:t>
            </a:r>
            <a:r>
              <a:rPr lang="en-US" sz="1800" dirty="0" err="1"/>
              <a:t>kubectl</a:t>
            </a:r>
            <a:r>
              <a:rPr lang="en-US" sz="1800" dirty="0"/>
              <a:t> get nodes</a:t>
            </a:r>
          </a:p>
          <a:p>
            <a:endParaRPr lang="en-US" dirty="0"/>
          </a:p>
          <a:p>
            <a:pPr marL="36900" indent="0">
              <a:buNone/>
            </a:pPr>
            <a:r>
              <a:rPr lang="en-US" b="1" dirty="0"/>
              <a:t>Technologies used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🔹 Virtualization (VMware/VirtualBox/Cloud VMs), Kubernetes, </a:t>
            </a:r>
            <a:r>
              <a:rPr lang="en-US" dirty="0" err="1"/>
              <a:t>kubeadm</a:t>
            </a:r>
            <a:r>
              <a:rPr lang="en-US" dirty="0"/>
              <a:t>/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471" y="2546563"/>
            <a:ext cx="6034264" cy="1771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C5FCBC-649F-67DA-93B0-BA199EA5E4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3" y="865239"/>
            <a:ext cx="10225382" cy="53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— Kubernetes Deployment &amp;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 </a:t>
            </a:r>
            <a:r>
              <a:rPr lang="en-US" b="1" u="sng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Ojectives</a:t>
            </a:r>
            <a:r>
              <a:rPr lang="en-US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</a:t>
            </a:r>
            <a:endParaRPr lang="en-US" u="sng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Deploy the Todo App and Database to Kubernetes.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Create Deployment and Service YAML files.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tx1"/>
                </a:solidFill>
              </a:rPr>
              <a:t>Kubernetes Deployment:</a:t>
            </a:r>
            <a:r>
              <a:rPr lang="en-US" dirty="0"/>
              <a:t> </a:t>
            </a:r>
            <a:r>
              <a:rPr lang="en-US" sz="1800" dirty="0">
                <a:solidFill>
                  <a:schemeClr val="tx1"/>
                </a:solidFill>
              </a:rPr>
              <a:t>Defined workloads for app + database using YAML Deployment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DA420A-E0A2-C6A9-4288-B2ADCF3927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Technologies used</a:t>
            </a:r>
            <a:r>
              <a:rPr lang="en-US" u="sng" dirty="0">
                <a:solidFill>
                  <a:schemeClr val="tx1"/>
                </a:solidFill>
              </a:rPr>
              <a:t>:</a:t>
            </a:r>
            <a:br>
              <a:rPr lang="en-US" u="sng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🔹 </a:t>
            </a:r>
            <a:r>
              <a:rPr lang="en-US" sz="2000" dirty="0">
                <a:solidFill>
                  <a:schemeClr val="tx1"/>
                </a:solidFill>
              </a:rPr>
              <a:t>Kubernetes, YAML (K8s Manifests), Deployments, Services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D88C-3952-7E89-3177-0FF915A1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77" y="2231922"/>
            <a:ext cx="8278762" cy="97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56EA8-0411-2CB1-0CA1-67A234B4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F322-C56D-D0AE-EFF3-494EBDBF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E4A6F-20A1-A062-2AAB-33EF00A6E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22" y="890485"/>
            <a:ext cx="9958756" cy="50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946F-15DF-4AFC-66AE-D42C1488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13" y="1"/>
            <a:ext cx="10471144" cy="1580050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ln>
                  <a:noFill/>
                </a:ln>
                <a:solidFill>
                  <a:schemeClr val="tx1"/>
                </a:solidFill>
                <a:effectLst/>
              </a:rPr>
              <a:t>Day 4 :</a:t>
            </a: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</a:rPr>
              <a:t> Add persistence (PV/PVC), set up CI/CD (GitHub Actions + </a:t>
            </a:r>
            <a:r>
              <a:rPr lang="en-US" altLang="en-US" dirty="0" err="1">
                <a:ln>
                  <a:noFill/>
                </a:ln>
                <a:solidFill>
                  <a:schemeClr val="tx1"/>
                </a:solidFill>
                <a:effectLst/>
              </a:rPr>
              <a:t>ArgoCD</a:t>
            </a:r>
            <a: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</a:rPr>
              <a:t> + Helm)</a:t>
            </a:r>
            <a:br>
              <a:rPr lang="en-US" altLang="en-US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B4269-5FA0-4895-9D0C-AC0EB949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04" y="1299830"/>
            <a:ext cx="10353762" cy="521895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b="1" u="sng" dirty="0">
                <a:solidFill>
                  <a:schemeClr val="tx1"/>
                </a:solidFill>
                <a:effectLst/>
              </a:rPr>
              <a:t>Objectives: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effectLst/>
              </a:rPr>
              <a:t>Understand and implement Persistent Volume (PV) and Persistent Volume Claim (PVC)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effectLst/>
              </a:rPr>
              <a:t>Set up CI with GitHub Actions and CD with </a:t>
            </a:r>
            <a:r>
              <a:rPr lang="en-US" sz="1800" dirty="0" err="1">
                <a:solidFill>
                  <a:schemeClr val="tx1"/>
                </a:solidFill>
                <a:effectLst/>
              </a:rPr>
              <a:t>ArgoCD</a:t>
            </a:r>
            <a:endParaRPr lang="en-US" sz="1800" dirty="0">
              <a:solidFill>
                <a:schemeClr val="tx1"/>
              </a:solidFill>
              <a:effectLst/>
            </a:endParaRPr>
          </a:p>
          <a:p>
            <a:pPr lvl="0"/>
            <a:r>
              <a:rPr lang="en-US" sz="1800" dirty="0">
                <a:solidFill>
                  <a:schemeClr val="tx1"/>
                </a:solidFill>
                <a:effectLst/>
              </a:rPr>
              <a:t>Use Helm to template deployments</a:t>
            </a:r>
          </a:p>
          <a:p>
            <a:pPr lvl="0"/>
            <a:endParaRPr lang="en-US" sz="1800" dirty="0">
              <a:solidFill>
                <a:schemeClr val="tx1"/>
              </a:solidFill>
              <a:effectLst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/>
              <a:t>Persistent Volumes (PV) &amp; Persistent Volume Claims (PVC)</a:t>
            </a:r>
            <a:r>
              <a:rPr lang="en-US" sz="1800" dirty="0"/>
              <a:t>: Kubernetes storage for database/app data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/>
              <a:t>CI/CD</a:t>
            </a:r>
            <a:r>
              <a:rPr lang="en-US" sz="1800" dirty="0"/>
              <a:t>:</a:t>
            </a:r>
          </a:p>
          <a:p>
            <a:pPr marL="36900" lvl="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</a:rPr>
              <a:t>             a)</a:t>
            </a:r>
            <a:r>
              <a:rPr lang="en-US" sz="1800" b="1" dirty="0"/>
              <a:t>GitHub Actions</a:t>
            </a:r>
            <a:r>
              <a:rPr lang="en-US" sz="1800" dirty="0"/>
              <a:t> → Continuous Integration (build, test, push Docker images, deploy to cluster)</a:t>
            </a:r>
          </a:p>
          <a:p>
            <a:pPr marL="36900" lvl="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</a:rPr>
              <a:t>             b)</a:t>
            </a:r>
            <a:r>
              <a:rPr lang="en-US" sz="1800" b="1" dirty="0"/>
              <a:t> </a:t>
            </a:r>
            <a:r>
              <a:rPr lang="en-US" sz="1800" b="1" dirty="0" err="1"/>
              <a:t>ArgoCD</a:t>
            </a:r>
            <a:r>
              <a:rPr lang="en-US" sz="1800" dirty="0"/>
              <a:t> → Continuous Deployment (</a:t>
            </a:r>
            <a:r>
              <a:rPr lang="en-US" sz="1800" dirty="0" err="1"/>
              <a:t>GitOps</a:t>
            </a:r>
            <a:r>
              <a:rPr lang="en-US" sz="1800" dirty="0"/>
              <a:t> for Kubernetes)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800" b="1" dirty="0"/>
              <a:t>Helm</a:t>
            </a:r>
            <a:r>
              <a:rPr lang="en-US" sz="1800" dirty="0"/>
              <a:t>: Used Helm charts to manage Kubernetes manifests (packaging, templating, versioning)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Technologies used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🔹 Kubernetes Storage (PV, PVC), GitHub Actions (CI), </a:t>
            </a:r>
            <a:r>
              <a:rPr lang="en-US" sz="1800" dirty="0" err="1"/>
              <a:t>ArgoCD</a:t>
            </a:r>
            <a:r>
              <a:rPr lang="en-US" sz="1800" dirty="0"/>
              <a:t> (CD), Helm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A62654-D2F1-3649-A553-5E6CD24CF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472441"/>
              </p:ext>
            </p:extLst>
          </p:nvPr>
        </p:nvGraphicFramePr>
        <p:xfrm flipH="1" flipV="1">
          <a:off x="14980820" y="6420465"/>
          <a:ext cx="45719" cy="45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DEB4B-E42F-F523-4288-BEE37754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21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177</TotalTime>
  <Words>694</Words>
  <Application>Microsoft Office PowerPoint</Application>
  <PresentationFormat>Widescreen</PresentationFormat>
  <Paragraphs>87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Garamond</vt:lpstr>
      <vt:lpstr>Wingdings 2</vt:lpstr>
      <vt:lpstr>Slate</vt:lpstr>
      <vt:lpstr> Project Title: CI/CD - DevOps Duration: 01/09/2025 –  30/09/2025               Organization: Sunbeam Institute Of Information Technology</vt:lpstr>
      <vt:lpstr>Agenda / Roadmap</vt:lpstr>
      <vt:lpstr>Day 01: Docker Setup and App Containerization</vt:lpstr>
      <vt:lpstr>PowerPoint Presentation</vt:lpstr>
      <vt:lpstr>Day 2 — Kubernetes Cluster Setup</vt:lpstr>
      <vt:lpstr>Selecting visual aids</vt:lpstr>
      <vt:lpstr>Day 3 — Kubernetes Deployment &amp; Service</vt:lpstr>
      <vt:lpstr>PowerPoint Presentation</vt:lpstr>
      <vt:lpstr>Day 4 : Add persistence (PV/PVC), set up CI/CD (GitHub Actions + ArgoCD + Helm) </vt:lpstr>
      <vt:lpstr>PowerPoint Presentation</vt:lpstr>
      <vt:lpstr>Day 5 — Monitoring with Prometheus</vt:lpstr>
      <vt:lpstr>Final Architecture Overview: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Kumbharde</dc:creator>
  <cp:lastModifiedBy>Neha Kumbharde</cp:lastModifiedBy>
  <cp:revision>12</cp:revision>
  <dcterms:created xsi:type="dcterms:W3CDTF">2025-09-30T04:16:58Z</dcterms:created>
  <dcterms:modified xsi:type="dcterms:W3CDTF">2025-10-01T06:44:01Z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